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324" r:id="rId3"/>
    <p:sldId id="304" r:id="rId4"/>
    <p:sldId id="312" r:id="rId5"/>
    <p:sldId id="317" r:id="rId6"/>
    <p:sldId id="318" r:id="rId7"/>
    <p:sldId id="314" r:id="rId8"/>
    <p:sldId id="315" r:id="rId9"/>
    <p:sldId id="316" r:id="rId10"/>
    <p:sldId id="325" r:id="rId11"/>
    <p:sldId id="319" r:id="rId12"/>
    <p:sldId id="322" r:id="rId13"/>
    <p:sldId id="326" r:id="rId14"/>
    <p:sldId id="289" r:id="rId15"/>
    <p:sldId id="295" r:id="rId16"/>
    <p:sldId id="291" r:id="rId17"/>
    <p:sldId id="292" r:id="rId18"/>
    <p:sldId id="293" r:id="rId19"/>
    <p:sldId id="294" r:id="rId20"/>
    <p:sldId id="301" r:id="rId21"/>
    <p:sldId id="30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4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7764-CFF0-4137-88A3-796C2412C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83369-CEB4-4D79-8016-718176002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C6735-83CD-4E8B-A947-A6EE1B7C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20F28-4F98-4C50-A895-BC6E2D4E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71595-424B-4F2D-9966-1D3FFDFC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4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19EA5-1F88-4979-8101-C8CF8ED14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C6765-5427-4720-8927-FB5D49DCA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7A9C9-A1E9-4532-A3CF-BD1EBA82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AEF39-0A88-4E53-A3FE-D6CBC707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4DBA-CE95-4F9D-BA6D-50190DF43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22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8CEBA4-BDB4-4FE7-A23A-7796A75E3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5FC6E-3E6F-49CB-9DC6-7F3C9A7D8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5A6B6-3164-4BB9-82D5-2809B1C99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41173-75E1-4B83-9628-5B9BECB13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8045E-0952-45E4-BC69-F62C0D73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76D7-A30E-4E3F-A036-39899B199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00899"/>
            <a:ext cx="11658600" cy="6954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F24D8-2B01-431F-B507-4B40D51B8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0CB36-3D63-4CED-9869-A87AA91A0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BA888-C8D7-4B04-A1C1-86AF08B1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8E90E-AC3F-4CA9-BA81-F115C54F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DE7180-2E6F-4E9A-A488-B752BCD1B03F}"/>
              </a:ext>
            </a:extLst>
          </p:cNvPr>
          <p:cNvCxnSpPr>
            <a:cxnSpLocks/>
          </p:cNvCxnSpPr>
          <p:nvPr userDrawn="1"/>
        </p:nvCxnSpPr>
        <p:spPr>
          <a:xfrm>
            <a:off x="297180" y="898446"/>
            <a:ext cx="1165860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39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5F922-93E1-4CC3-9F39-02A751BC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67D2EC-3D86-4EE0-A43D-2FF83B332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B7C93-9018-4BC3-8A17-A9B56A6FD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63B4A-1ACB-40FF-8BCE-D08DF7C2A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C05E-BFFA-4219-ADA1-F751624E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0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26460-A6E6-4E89-9BC1-949D9FCC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F0F3B-A6A5-4696-9F7F-DBDC93E8A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2DB95-D18F-41AA-B2D9-E1DE12944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C2693-399E-4C76-BEFC-4DF0F3FD3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00030-6F0F-4EE8-8C5E-1F6120FDD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359D3-363D-4084-86D3-CD41380B8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47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9D16-7081-4D47-881C-D4E3DA57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A32A7-0AA8-4410-8CB3-D9CDA3E59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32322-BA83-4E1B-881E-62B0353E3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C40A6-59C4-4745-9ABB-469BDF0CE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FE9302-8AC5-4767-873C-E14E91D96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DC61B-BA3B-4800-98B7-46084A2E8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2915EB-6A6F-4A25-AE61-DA335AFB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E3E0E-DE42-4FD0-A4FE-C5CE9F9A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04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F037-4D84-44D7-ADB3-63B3738EF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3DA5E9-37B2-464D-A9C2-9E009B099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03BF40-CDB7-4E16-973A-6A8EE7F8F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4B95D3-325B-4C81-A3A0-CEEE298D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81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36732C-DD5F-45DF-9B52-6790E257E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0BEB8-40A5-4A44-97D9-ADB84373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10CE3B-5BC1-47D8-B914-2554D1A4E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59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9CE72-831A-4476-B890-6A3054E4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51762-24EC-4823-A3DB-DB1D747C2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6B0AF-2C40-4659-A5E7-177B6795F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F0696-7864-48FB-B517-676A479A0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1579A-7E8C-4F93-96EE-7B00889A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B11B8-7009-4B58-94B8-ED7198DE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5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2CD9-6646-4067-8158-1D0DF41E4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3567E3-3FDD-47C0-81F3-97D66224F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CDB52F-266A-4105-92DF-F7C4C9B7E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DC5B1-6145-45E0-9C47-D32BF5F7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03484-8B3B-4DED-8600-1CD0E5A86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FD03D-45D5-4634-AB62-F0C43B91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2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895B76-BFE6-47F0-8B81-653E4C75B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60509"/>
            <a:ext cx="11658600" cy="983615"/>
          </a:xfrm>
          <a:prstGeom prst="rect">
            <a:avLst/>
          </a:prstGeom>
          <a:solidFill>
            <a:srgbClr val="FFFBEF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0B86C-4FF2-4534-A816-2E075E130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F02CE-3EA0-4DE8-9666-907C26447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27168-93E5-4C47-869C-987DB890A332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D2934-E0ED-4C3E-8BE9-59CAC9984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0FDB5-68BC-4598-83DC-09B41977C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3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9838F-25CA-4100-B559-8E8F7DCD8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940" y="469127"/>
            <a:ext cx="11084119" cy="3935895"/>
          </a:xfrm>
        </p:spPr>
        <p:txBody>
          <a:bodyPr anchor="ctr" anchorCtr="1">
            <a:normAutofit/>
          </a:bodyPr>
          <a:lstStyle/>
          <a:p>
            <a:r>
              <a:rPr lang="en-US" b="1" dirty="0">
                <a:latin typeface="Arial Black" panose="020B0A04020102020204" pitchFamily="34" charset="0"/>
              </a:rPr>
              <a:t>Data Science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with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85B46-8132-4E5F-ACE7-11FF1EEC9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7123" y="4309606"/>
            <a:ext cx="9144000" cy="1518699"/>
          </a:xfrm>
        </p:spPr>
        <p:txBody>
          <a:bodyPr>
            <a:normAutofit/>
          </a:bodyPr>
          <a:lstStyle/>
          <a:p>
            <a:r>
              <a:rPr lang="en-US" sz="3200" b="1" dirty="0"/>
              <a:t>From dataset understanding to result presentation and how to employ deep acyclic graph models in Predictive Analytics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D0C8E-DD29-4753-A269-63E83576B176}"/>
              </a:ext>
            </a:extLst>
          </p:cNvPr>
          <p:cNvSpPr txBox="1"/>
          <p:nvPr/>
        </p:nvSpPr>
        <p:spPr>
          <a:xfrm>
            <a:off x="4707172" y="-11211"/>
            <a:ext cx="2751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DS104-7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A2071C-300F-4785-90F7-15BFE228FD08}"/>
              </a:ext>
            </a:extLst>
          </p:cNvPr>
          <p:cNvSpPr txBox="1"/>
          <p:nvPr/>
        </p:nvSpPr>
        <p:spPr>
          <a:xfrm>
            <a:off x="1900361" y="6204207"/>
            <a:ext cx="3665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Lec</a:t>
            </a:r>
            <a:r>
              <a:rPr lang="en-US" sz="2000" b="1" dirty="0"/>
              <a:t>. Andrei </a:t>
            </a:r>
            <a:r>
              <a:rPr lang="en-US" sz="2000" b="1" dirty="0" err="1"/>
              <a:t>Ionut</a:t>
            </a:r>
            <a:r>
              <a:rPr lang="en-US" sz="2000" b="1" dirty="0"/>
              <a:t> DAMIAN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97D9F-7B6A-4827-8B35-BC981AF2BDA4}"/>
              </a:ext>
            </a:extLst>
          </p:cNvPr>
          <p:cNvSpPr txBox="1"/>
          <p:nvPr/>
        </p:nvSpPr>
        <p:spPr>
          <a:xfrm>
            <a:off x="7760474" y="6204207"/>
            <a:ext cx="2703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As. </a:t>
            </a:r>
            <a:r>
              <a:rPr lang="en-US" sz="2000" b="1" dirty="0" err="1"/>
              <a:t>Alexandru</a:t>
            </a:r>
            <a:r>
              <a:rPr lang="en-US" sz="2000" b="1" dirty="0"/>
              <a:t> PURDILA</a:t>
            </a:r>
          </a:p>
        </p:txBody>
      </p:sp>
    </p:spTree>
    <p:extLst>
      <p:ext uri="{BB962C8B-B14F-4D97-AF65-F5344CB8AC3E}">
        <p14:creationId xmlns:p14="http://schemas.microsoft.com/office/powerpoint/2010/main" val="3420012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4E0F-5CE4-4476-AC75-636F339B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good DAG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C5E90-8346-48DD-AB30-6A278CDF9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5400" dirty="0"/>
              <a:t>Grid-search or “smart”-search</a:t>
            </a:r>
          </a:p>
        </p:txBody>
      </p:sp>
    </p:spTree>
    <p:extLst>
      <p:ext uri="{BB962C8B-B14F-4D97-AF65-F5344CB8AC3E}">
        <p14:creationId xmlns:p14="http://schemas.microsoft.com/office/powerpoint/2010/main" val="1668613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4BC24-BE4D-48B8-8F79-692D85A8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A9563-C574-46EA-9A6E-80DE108E6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147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How many layers?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size each layer?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many skip connections and where exactly?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activation functions?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output?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Dropout and/or weights penalty (L1?, L2?) 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BatchNorm</a:t>
            </a:r>
            <a:r>
              <a:rPr lang="en-US" dirty="0"/>
              <a:t>? Where?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Optimization </a:t>
            </a:r>
            <a:r>
              <a:rPr lang="en-US" dirty="0" err="1"/>
              <a:t>algoritm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Learning rate?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688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0D83E-3615-490F-A137-7CE6C635C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8788B-D13F-4553-BF0E-DF5198D8B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see…</a:t>
            </a:r>
          </a:p>
          <a:p>
            <a:r>
              <a:rPr lang="en-US" dirty="0"/>
              <a:t>We decided to give a look at 9 hyper-params..</a:t>
            </a:r>
          </a:p>
          <a:p>
            <a:r>
              <a:rPr lang="en-US" dirty="0"/>
              <a:t>How about 5 options (minimal) for each…</a:t>
            </a:r>
          </a:p>
          <a:p>
            <a:r>
              <a:rPr lang="en-US" dirty="0"/>
              <a:t>About 2M possibilities!</a:t>
            </a:r>
          </a:p>
          <a:p>
            <a:r>
              <a:rPr lang="en-US" dirty="0"/>
              <a:t>This each test needs at least 10 epochs </a:t>
            </a:r>
          </a:p>
          <a:p>
            <a:r>
              <a:rPr lang="en-US" dirty="0"/>
              <a:t>So we have about 20M epochs</a:t>
            </a:r>
          </a:p>
          <a:p>
            <a:r>
              <a:rPr lang="en-US" dirty="0"/>
              <a:t>…maybe millions of hours </a:t>
            </a:r>
          </a:p>
        </p:txBody>
      </p:sp>
    </p:spTree>
    <p:extLst>
      <p:ext uri="{BB962C8B-B14F-4D97-AF65-F5344CB8AC3E}">
        <p14:creationId xmlns:p14="http://schemas.microsoft.com/office/powerpoint/2010/main" val="88661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8E5C30-FC37-4522-ACE5-45EEEB54B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219" y="2443053"/>
            <a:ext cx="7596127" cy="3915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D2DABF-BEB6-48B1-8569-E0F63675E5A2}"/>
              </a:ext>
            </a:extLst>
          </p:cNvPr>
          <p:cNvSpPr txBox="1"/>
          <p:nvPr/>
        </p:nvSpPr>
        <p:spPr>
          <a:xfrm>
            <a:off x="930301" y="0"/>
            <a:ext cx="101299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202+: A search space odyssey </a:t>
            </a:r>
          </a:p>
        </p:txBody>
      </p:sp>
    </p:spTree>
    <p:extLst>
      <p:ext uri="{BB962C8B-B14F-4D97-AF65-F5344CB8AC3E}">
        <p14:creationId xmlns:p14="http://schemas.microsoft.com/office/powerpoint/2010/main" val="2989393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/>
              <a:t>Importance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Focus on most relevant hyperparameters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Make mental and written lists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Order them depending of your problem/setting</a:t>
            </a:r>
          </a:p>
        </p:txBody>
      </p:sp>
    </p:spTree>
    <p:extLst>
      <p:ext uri="{BB962C8B-B14F-4D97-AF65-F5344CB8AC3E}">
        <p14:creationId xmlns:p14="http://schemas.microsoft.com/office/powerpoint/2010/main" val="3935380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350CF-5790-4105-B3D4-51063CE4E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F8CAB-EFCA-4ABC-803C-0F25A5314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000" b="1" dirty="0"/>
          </a:p>
          <a:p>
            <a:r>
              <a:rPr lang="en-US" sz="4000" b="1" dirty="0"/>
              <a:t>Example: Is regularization important? Dropout, weight penalty? </a:t>
            </a:r>
          </a:p>
        </p:txBody>
      </p:sp>
    </p:spTree>
    <p:extLst>
      <p:ext uri="{BB962C8B-B14F-4D97-AF65-F5344CB8AC3E}">
        <p14:creationId xmlns:p14="http://schemas.microsoft.com/office/powerpoint/2010/main" val="2533711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Creativity</a:t>
            </a:r>
          </a:p>
        </p:txBody>
      </p:sp>
    </p:spTree>
    <p:extLst>
      <p:ext uri="{BB962C8B-B14F-4D97-AF65-F5344CB8AC3E}">
        <p14:creationId xmlns:p14="http://schemas.microsoft.com/office/powerpoint/2010/main" val="3707733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9256-6B5F-49BE-B537-2C2B7298C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design is a bit of art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431DB5-2ECA-4E47-B300-02D0403E3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" y="1248355"/>
            <a:ext cx="11719560" cy="4540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5B9B13-2974-47DC-94BE-17A5A30C0C56}"/>
              </a:ext>
            </a:extLst>
          </p:cNvPr>
          <p:cNvSpPr txBox="1"/>
          <p:nvPr/>
        </p:nvSpPr>
        <p:spPr>
          <a:xfrm>
            <a:off x="445273" y="6170212"/>
            <a:ext cx="846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…No, this is not NN design, it is just some CNN-based generative stuff (Deep Dream)</a:t>
            </a:r>
          </a:p>
        </p:txBody>
      </p:sp>
    </p:spTree>
    <p:extLst>
      <p:ext uri="{BB962C8B-B14F-4D97-AF65-F5344CB8AC3E}">
        <p14:creationId xmlns:p14="http://schemas.microsoft.com/office/powerpoint/2010/main" val="927086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Resources: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Is compute time limited -&gt; then run random search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Do we have resource limitation -&gt; choose careful designs</a:t>
            </a:r>
          </a:p>
        </p:txBody>
      </p:sp>
    </p:spTree>
    <p:extLst>
      <p:ext uri="{BB962C8B-B14F-4D97-AF65-F5344CB8AC3E}">
        <p14:creationId xmlns:p14="http://schemas.microsoft.com/office/powerpoint/2010/main" val="1480008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233274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Resources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“Good-enough” point? </a:t>
            </a:r>
            <a:endParaRPr lang="en-US" sz="3200" b="1" dirty="0"/>
          </a:p>
          <a:p>
            <a:pPr lvl="1">
              <a:lnSpc>
                <a:spcPct val="150000"/>
              </a:lnSpc>
            </a:pPr>
            <a:r>
              <a:rPr lang="en-US" sz="3200" dirty="0"/>
              <a:t>Do we need that increase from 95.87% recall to 95.91% ?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What the “customer” needs is what matters!</a:t>
            </a:r>
          </a:p>
        </p:txBody>
      </p:sp>
    </p:spTree>
    <p:extLst>
      <p:ext uri="{BB962C8B-B14F-4D97-AF65-F5344CB8AC3E}">
        <p14:creationId xmlns:p14="http://schemas.microsoft.com/office/powerpoint/2010/main" val="2194827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051C1-2C1E-4CE6-B81D-4782B4ABC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 in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FE507-6F3C-4795-A11B-2BE256F1E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No matter what problem you have</a:t>
            </a:r>
          </a:p>
          <a:p>
            <a:r>
              <a:rPr lang="en-US" sz="3600" dirty="0"/>
              <a:t>Ask the right questions!</a:t>
            </a:r>
          </a:p>
          <a:p>
            <a:r>
              <a:rPr lang="en-US" sz="3600" dirty="0"/>
              <a:t>Understand the intuition</a:t>
            </a:r>
          </a:p>
          <a:p>
            <a:r>
              <a:rPr lang="en-US" sz="3600" dirty="0"/>
              <a:t>Can a human with almost infinite time solve it?</a:t>
            </a:r>
          </a:p>
        </p:txBody>
      </p:sp>
    </p:spTree>
    <p:extLst>
      <p:ext uri="{BB962C8B-B14F-4D97-AF65-F5344CB8AC3E}">
        <p14:creationId xmlns:p14="http://schemas.microsoft.com/office/powerpoint/2010/main" val="88434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dirty="0"/>
              <a:t>See if the grid is large, if not just run it!</a:t>
            </a:r>
          </a:p>
          <a:p>
            <a:r>
              <a:rPr lang="en-US" dirty="0"/>
              <a:t>If it is large then run “some” random sample of it</a:t>
            </a:r>
          </a:p>
          <a:p>
            <a:r>
              <a:rPr lang="en-US" dirty="0"/>
              <a:t>No matter how full or partial analyze your best results</a:t>
            </a:r>
          </a:p>
          <a:p>
            <a:r>
              <a:rPr lang="en-US" dirty="0"/>
              <a:t>Now you can narrow even more your search</a:t>
            </a:r>
          </a:p>
          <a:p>
            <a:r>
              <a:rPr lang="en-US" b="1" dirty="0"/>
              <a:t>Better yet an example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32401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search P1: {1e-6, 1e-5, 1e…} P2: {2, 5, 10, 20}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find a point of validation optimum say P1: 1e-4, P2: 10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narrow the search left/right and we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After multiple iterations we have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Optimal point (depending on validation dataset)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Bounce-back areas (more likely)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We can settle for good-enough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977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do you define churn?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Examples: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discontinue purchasing/services after date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decrease their rate of purchase/usage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5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 we frame it?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Plan to construct features based on previous analysis (RFM,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Extract as much information from data – patterns!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classification model able to understand non-linear patterns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Remember we have structured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Data is strongly skewed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1041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73890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124" y="1253331"/>
            <a:ext cx="11104659" cy="540377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6"/>
                </a:solidFill>
              </a:rPr>
              <a:t>Question: </a:t>
            </a:r>
            <a:r>
              <a:rPr lang="en-US" b="1" i="1" dirty="0">
                <a:solidFill>
                  <a:schemeClr val="accent6"/>
                </a:solidFill>
              </a:rPr>
              <a:t>Mr. Hinton, what is something you wish you knew when you were younger?</a:t>
            </a:r>
            <a:br>
              <a:rPr lang="en-US" b="1" i="1" dirty="0"/>
            </a:br>
            <a:endParaRPr lang="en-US" b="1" i="1" dirty="0"/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Geoffrey Hinton: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In 1986 I wish I knew this stuff was going to work! There were so many people who said it was nonsense. I wish I could have told them, you wait, but that would have been a stupid thing to say, because it seemed impossible. What I wish I knew now, is whether the brain uses back propagation!</a:t>
            </a:r>
          </a:p>
        </p:txBody>
      </p:sp>
    </p:spTree>
    <p:extLst>
      <p:ext uri="{BB962C8B-B14F-4D97-AF65-F5344CB8AC3E}">
        <p14:creationId xmlns:p14="http://schemas.microsoft.com/office/powerpoint/2010/main" val="1847294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“fixed period”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68310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568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46269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Wrap-up: compare, benchmark, choose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12348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2342</TotalTime>
  <Words>839</Words>
  <Application>Microsoft Office PowerPoint</Application>
  <PresentationFormat>Widescreen</PresentationFormat>
  <Paragraphs>130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Office Theme</vt:lpstr>
      <vt:lpstr>Data Science  with  Deep Learning</vt:lpstr>
      <vt:lpstr>Framing the problem in Data Science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Finding a good DAG</vt:lpstr>
      <vt:lpstr>Hyperparameter search</vt:lpstr>
      <vt:lpstr>Complexity!</vt:lpstr>
      <vt:lpstr>PowerPoint Presentation</vt:lpstr>
      <vt:lpstr>Hyperparameter search</vt:lpstr>
      <vt:lpstr>Hyperparameter search</vt:lpstr>
      <vt:lpstr>Hyperparameter search</vt:lpstr>
      <vt:lpstr>Neural Network design is a bit of art </vt:lpstr>
      <vt:lpstr>Hyperparameter search</vt:lpstr>
      <vt:lpstr>Hyperparameter search</vt:lpstr>
      <vt:lpstr>Simple Hyperparams search</vt:lpstr>
      <vt:lpstr>Simple Hyperparams 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with Deep Learning</dc:title>
  <dc:creator>Andrei Damian</dc:creator>
  <cp:lastModifiedBy> </cp:lastModifiedBy>
  <cp:revision>86</cp:revision>
  <dcterms:created xsi:type="dcterms:W3CDTF">2018-10-02T06:38:21Z</dcterms:created>
  <dcterms:modified xsi:type="dcterms:W3CDTF">2021-11-24T06:42:15Z</dcterms:modified>
</cp:coreProperties>
</file>

<file path=docProps/thumbnail.jpeg>
</file>